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7" r:id="rId13"/>
    <p:sldId id="269" r:id="rId14"/>
    <p:sldId id="271" r:id="rId15"/>
    <p:sldId id="272" r:id="rId16"/>
    <p:sldId id="273" r:id="rId17"/>
    <p:sldId id="274" r:id="rId18"/>
    <p:sldId id="292" r:id="rId19"/>
    <p:sldId id="276" r:id="rId20"/>
    <p:sldId id="277" r:id="rId21"/>
    <p:sldId id="278" r:id="rId22"/>
    <p:sldId id="293" r:id="rId23"/>
    <p:sldId id="294" r:id="rId24"/>
    <p:sldId id="290" r:id="rId25"/>
    <p:sldId id="286" r:id="rId26"/>
    <p:sldId id="283" r:id="rId27"/>
    <p:sldId id="281" r:id="rId28"/>
    <p:sldId id="280" r:id="rId29"/>
    <p:sldId id="282" r:id="rId30"/>
    <p:sldId id="289" r:id="rId31"/>
    <p:sldId id="287" r:id="rId32"/>
    <p:sldId id="284" r:id="rId33"/>
    <p:sldId id="285" r:id="rId34"/>
  </p:sldIdLst>
  <p:sldSz cx="9144000" cy="6858000" type="screen4x3"/>
  <p:notesSz cx="67818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6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notesViewPr>
    <p:cSldViewPr>
      <p:cViewPr varScale="1">
        <p:scale>
          <a:sx n="57" d="100"/>
          <a:sy n="57" d="100"/>
        </p:scale>
        <p:origin x="-1752" y="-84"/>
      </p:cViewPr>
      <p:guideLst>
        <p:guide orient="horz" pos="3127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72BDFF-17C0-4577-B620-A7A2EB9066F7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F4519D-F943-4700-9E10-5F53464F8B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FDC446-0B2B-49A9-B695-0ACFD0476A70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32900-9B5F-421B-AD8E-A076C174F0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2848-C5BC-417B-A6CA-BC6F94D42F3C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ED54-9236-4A8D-9340-BB2F17204A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2439-0272-4983-A2E0-117F210CB585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F11F-A2D8-43BA-9908-E17C938C6C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EA14-CEED-4A97-BC44-EF742F6E9F08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2F8C-DCE4-4E23-9EC6-80FAB7173A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BA5A-6314-4D6A-94FD-041B41725690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5335-5C24-4E09-84A9-A8E5B44034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982E-7CA4-4A81-BA30-7DDA228B14D1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751A-2A20-456F-8F35-FC9945117F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AF57-6D73-491F-8E91-57C76D561C8E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EE1D-35DA-4D6B-BA79-DFB755DE90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88AC-9F15-43C1-9F77-E6998F832348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F5B7-220F-41AD-9F1B-994702EB16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59EA-956F-417D-B4C9-F64884B53D29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E8F5-2160-440C-921B-6D142F3B63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8F21-6F42-40B8-8499-5399F9739028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31B6-355A-40C4-A8B4-D2A40D9E5C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2815-8237-40AA-BAB1-0C6C7E3CCA7F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EAE9-59DE-490B-A251-2F27479728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301D-3D57-49A8-9DC5-E1D6973EA14A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F123-C175-444D-B8F3-19AE4542BC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3281D-B5CB-4A52-BF14-C2C308952B82}" type="datetimeFigureOut">
              <a:rPr lang="pl-PL"/>
              <a:pPr>
                <a:defRPr/>
              </a:pPr>
              <a:t>2014-03-28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0A2477-B3A8-4CB7-AE70-D039145D6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rurociagi.com/spis_art/2004_1/str16-wyk1.g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550" y="4941888"/>
            <a:ext cx="7345363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Devices for </a:t>
            </a:r>
            <a:r>
              <a:rPr lang="pl-PL" dirty="0" err="1" smtClean="0"/>
              <a:t>burning</a:t>
            </a:r>
            <a:r>
              <a:rPr lang="pl-PL" dirty="0" smtClean="0"/>
              <a:t> </a:t>
            </a:r>
            <a:r>
              <a:rPr lang="pl-PL" dirty="0" err="1" smtClean="0"/>
              <a:t>biomass</a:t>
            </a: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276475"/>
            <a:ext cx="39004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 anchor="t"/>
          <a:lstStyle/>
          <a:p>
            <a:pPr eaLnBrk="1" hangingPunct="1"/>
            <a:r>
              <a:rPr lang="pl-PL" smtClean="0"/>
              <a:t>CAST IRON BURNER</a:t>
            </a:r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425450" y="5373688"/>
            <a:ext cx="8229600" cy="11128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2000" smtClean="0"/>
              <a:t>1 – movable grate, 2 – fixed grate, 3 – head fireplace, 4 – burner cover,            5 – grates driving motor,  6 – fan, 7 – burner cleaning opening</a:t>
            </a:r>
          </a:p>
          <a:p>
            <a:pPr marL="0" indent="0" algn="ctr" eaLnBrk="1" hangingPunct="1">
              <a:buFont typeface="Arial" charset="0"/>
              <a:buNone/>
            </a:pPr>
            <a:endParaRPr lang="pl-PL" sz="200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68413"/>
            <a:ext cx="54102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smtClean="0"/>
              <a:t>Motoreducers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455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944216"/>
                <a:gridCol w="3209528"/>
                <a:gridCol w="2057400"/>
              </a:tblGrid>
              <a:tr h="129547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 – 2М3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CONTAINERS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SPIRAL BEVEL GEAR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(1/60, 0,75 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900 </a:t>
                      </a:r>
                      <a:r>
                        <a:rPr lang="pl-PL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380V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 – 2М3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CONTAINERS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Cylindrical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bevel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gear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1/125, 0,75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1400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380V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4,6,8,10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М3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CONTAINERS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FEEDER – CYLINDRICAL GEAR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1/100, 1,5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1400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FEEDER –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CYLINDRICAL GEAR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1/100, 0,75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1400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380V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ARMS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FEEDER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CYLINDRICAL BEVEL GEAR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1/120, 1,1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1400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FEEDER – CYLINDRICAL GEAR</a:t>
                      </a: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1/100, 0,75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1400 </a:t>
                      </a:r>
                      <a:r>
                        <a:rPr lang="pl-PL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400" y="1412875"/>
            <a:ext cx="18176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2636838"/>
            <a:ext cx="181768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6400" y="3876675"/>
            <a:ext cx="181768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TYPES OF FUEL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 smtClean="0"/>
              <a:t>The „SMOK”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intended</a:t>
            </a:r>
            <a:r>
              <a:rPr lang="pl-PL" sz="2400" dirty="0" smtClean="0"/>
              <a:t> for </a:t>
            </a:r>
            <a:r>
              <a:rPr lang="pl-PL" sz="2400" dirty="0" err="1" smtClean="0"/>
              <a:t>burning</a:t>
            </a:r>
            <a:r>
              <a:rPr lang="pl-PL" sz="2400" dirty="0" smtClean="0"/>
              <a:t> </a:t>
            </a:r>
            <a:r>
              <a:rPr lang="pl-PL" sz="2400" dirty="0" err="1" smtClean="0"/>
              <a:t>various</a:t>
            </a:r>
            <a:r>
              <a:rPr lang="pl-PL" sz="2400" dirty="0" smtClean="0"/>
              <a:t> </a:t>
            </a:r>
            <a:r>
              <a:rPr lang="pl-PL" sz="2400" dirty="0" err="1" smtClean="0"/>
              <a:t>types</a:t>
            </a:r>
            <a:r>
              <a:rPr lang="pl-PL" sz="2400" dirty="0" smtClean="0"/>
              <a:t> of </a:t>
            </a:r>
            <a:r>
              <a:rPr lang="pl-PL" sz="2400" dirty="0" err="1" smtClean="0"/>
              <a:t>biomass</a:t>
            </a:r>
            <a:r>
              <a:rPr lang="pl-PL" sz="2400" dirty="0" smtClean="0"/>
              <a:t> in the form of </a:t>
            </a:r>
            <a:r>
              <a:rPr lang="pl-PL" sz="2400" dirty="0" err="1" smtClean="0"/>
              <a:t>sawdust</a:t>
            </a:r>
            <a:r>
              <a:rPr lang="pl-PL" sz="2400" dirty="0" smtClean="0"/>
              <a:t>, chips, </a:t>
            </a:r>
            <a:r>
              <a:rPr lang="pl-PL" sz="2400" dirty="0" err="1" smtClean="0"/>
              <a:t>shavings</a:t>
            </a:r>
            <a:r>
              <a:rPr lang="pl-PL" sz="2400" dirty="0" smtClean="0"/>
              <a:t>, </a:t>
            </a:r>
            <a:r>
              <a:rPr lang="pl-PL" sz="2400" dirty="0" err="1" smtClean="0"/>
              <a:t>briquette</a:t>
            </a:r>
            <a:r>
              <a:rPr lang="pl-PL" sz="2400" dirty="0" smtClean="0"/>
              <a:t>, </a:t>
            </a:r>
            <a:r>
              <a:rPr lang="pl-PL" sz="2400" dirty="0" err="1" smtClean="0"/>
              <a:t>pellets</a:t>
            </a:r>
            <a:r>
              <a:rPr lang="pl-PL" sz="2400" dirty="0" smtClean="0"/>
              <a:t> </a:t>
            </a:r>
            <a:r>
              <a:rPr lang="pl-PL" sz="2400" dirty="0" err="1" smtClean="0"/>
              <a:t>or</a:t>
            </a:r>
            <a:r>
              <a:rPr lang="pl-PL" sz="2400" dirty="0" smtClean="0"/>
              <a:t> </a:t>
            </a:r>
            <a:r>
              <a:rPr lang="pl-PL" sz="2400" dirty="0" err="1" smtClean="0"/>
              <a:t>grains</a:t>
            </a:r>
            <a:r>
              <a:rPr lang="pl-PL" sz="2400" dirty="0" smtClean="0"/>
              <a:t> and </a:t>
            </a:r>
            <a:r>
              <a:rPr lang="pl-PL" sz="2400" dirty="0" err="1" smtClean="0"/>
              <a:t>fruit</a:t>
            </a:r>
            <a:r>
              <a:rPr lang="pl-PL" sz="2400" dirty="0" smtClean="0"/>
              <a:t> </a:t>
            </a:r>
            <a:r>
              <a:rPr lang="pl-PL" sz="2400" dirty="0" err="1" smtClean="0"/>
              <a:t>pits</a:t>
            </a:r>
            <a:endParaRPr lang="ru-RU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Р45</a:t>
            </a:r>
            <a:r>
              <a:rPr lang="pl-PL" sz="2000" dirty="0" smtClean="0"/>
              <a:t> chips</a:t>
            </a: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SAWDUST</a:t>
            </a: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BARK</a:t>
            </a: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BRIQUETTE</a:t>
            </a:r>
            <a:r>
              <a:rPr lang="ru-RU" sz="2000" dirty="0" smtClean="0"/>
              <a:t> </a:t>
            </a:r>
            <a:r>
              <a:rPr lang="pl-PL" sz="2000" dirty="0" smtClean="0"/>
              <a:t>/</a:t>
            </a:r>
            <a:r>
              <a:rPr lang="ru-RU" sz="2000" dirty="0" smtClean="0"/>
              <a:t> </a:t>
            </a:r>
            <a:r>
              <a:rPr lang="pl-PL" sz="2000" dirty="0" smtClean="0"/>
              <a:t>AGRO-BRIQUETTE</a:t>
            </a:r>
            <a:endParaRPr lang="ru-RU" sz="20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PELLETS/</a:t>
            </a:r>
            <a:r>
              <a:rPr lang="ru-RU" sz="2000" dirty="0" smtClean="0"/>
              <a:t> </a:t>
            </a:r>
            <a:r>
              <a:rPr lang="pl-PL" sz="2000" dirty="0" smtClean="0"/>
              <a:t>AGRO</a:t>
            </a:r>
            <a:r>
              <a:rPr lang="ru-RU" sz="2000" dirty="0" smtClean="0"/>
              <a:t> – </a:t>
            </a:r>
            <a:r>
              <a:rPr lang="pl-PL" sz="2000" dirty="0" smtClean="0"/>
              <a:t>PELLETS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 err="1" smtClean="0"/>
              <a:t>Processed</a:t>
            </a:r>
            <a:r>
              <a:rPr lang="pl-PL" sz="2000" dirty="0" smtClean="0"/>
              <a:t> and </a:t>
            </a:r>
            <a:r>
              <a:rPr lang="pl-PL" sz="2000" dirty="0" err="1" smtClean="0"/>
              <a:t>unprocessed</a:t>
            </a:r>
            <a:r>
              <a:rPr lang="pl-PL" sz="2000" dirty="0" smtClean="0"/>
              <a:t> </a:t>
            </a:r>
            <a:r>
              <a:rPr lang="pl-PL" sz="2000" dirty="0" err="1" smtClean="0"/>
              <a:t>fuels</a:t>
            </a:r>
            <a:endParaRPr lang="ru-RU" sz="2000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213100"/>
            <a:ext cx="116681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644900"/>
            <a:ext cx="12731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3913" y="4843463"/>
            <a:ext cx="13319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1" smtClean="0"/>
              <a:t>QUALITY OF BIOMASS. NORMS, PROPERTIES, REQUIREMENTS</a:t>
            </a:r>
            <a:endParaRPr lang="pl-PL" sz="2800" smtClean="0"/>
          </a:p>
        </p:txBody>
      </p:sp>
      <p:sp>
        <p:nvSpPr>
          <p:cNvPr id="27650" name="Symbol zastępczy tekstu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4040188" cy="863600"/>
          </a:xfrm>
        </p:spPr>
        <p:txBody>
          <a:bodyPr/>
          <a:lstStyle/>
          <a:p>
            <a:pPr algn="ctr" eaLnBrk="1" hangingPunct="1"/>
            <a:r>
              <a:rPr lang="pl-PL" sz="1800" smtClean="0"/>
              <a:t>EUROPEAN NORM</a:t>
            </a:r>
            <a:endParaRPr lang="ru-RU" sz="1800" smtClean="0"/>
          </a:p>
          <a:p>
            <a:pPr algn="ctr" eaLnBrk="1" hangingPunct="1"/>
            <a:r>
              <a:rPr lang="pl-PL" sz="1800" smtClean="0"/>
              <a:t>CEN/TS 14961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57200" y="2492375"/>
            <a:ext cx="4040188" cy="4032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dirty="0" err="1" smtClean="0"/>
              <a:t>Fraction</a:t>
            </a:r>
            <a:r>
              <a:rPr lang="pl-PL" sz="2200" dirty="0" smtClean="0"/>
              <a:t> </a:t>
            </a:r>
            <a:r>
              <a:rPr lang="pl-PL" sz="2200" dirty="0" err="1" smtClean="0"/>
              <a:t>size</a:t>
            </a:r>
            <a:r>
              <a:rPr lang="pl-PL" sz="2200" dirty="0" smtClean="0"/>
              <a:t> </a:t>
            </a:r>
            <a:r>
              <a:rPr lang="ru-RU" sz="2200" dirty="0" smtClean="0"/>
              <a:t>(</a:t>
            </a:r>
            <a:r>
              <a:rPr lang="pl-PL" sz="2200" dirty="0" smtClean="0"/>
              <a:t>P16/P45/P63/P1000)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dirty="0" err="1" smtClean="0"/>
              <a:t>Moisture</a:t>
            </a:r>
            <a:r>
              <a:rPr lang="pl-PL" sz="2200" dirty="0" smtClean="0"/>
              <a:t> </a:t>
            </a:r>
            <a:r>
              <a:rPr lang="pl-PL" sz="2200" dirty="0" err="1" smtClean="0"/>
              <a:t>content</a:t>
            </a:r>
            <a:r>
              <a:rPr lang="ru-RU" sz="2200" dirty="0" smtClean="0"/>
              <a:t> (М20</a:t>
            </a:r>
            <a:r>
              <a:rPr lang="pl-PL" sz="2200" dirty="0" smtClean="0"/>
              <a:t>/M30/M40/M55/M65)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200" dirty="0" err="1" smtClean="0"/>
              <a:t>ash</a:t>
            </a:r>
            <a:r>
              <a:rPr lang="ru-RU" sz="2200" dirty="0" smtClean="0"/>
              <a:t>(</a:t>
            </a:r>
            <a:r>
              <a:rPr lang="pl-PL" sz="2200" dirty="0" smtClean="0"/>
              <a:t>A0.7/A1.5/A3.0/A6.0/A10.0)</a:t>
            </a:r>
            <a:r>
              <a:rPr lang="ru-RU" sz="22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Heating </a:t>
            </a:r>
            <a:r>
              <a:rPr lang="pl-PL" sz="2000" dirty="0" err="1" smtClean="0"/>
              <a:t>value</a:t>
            </a:r>
            <a:r>
              <a:rPr lang="pl-PL" sz="2000" dirty="0" smtClean="0"/>
              <a:t> </a:t>
            </a:r>
            <a:r>
              <a:rPr lang="pl-PL" sz="2000" dirty="0"/>
              <a:t>MJ/kg</a:t>
            </a:r>
            <a:endParaRPr lang="pl-PL" sz="2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err="1" smtClean="0"/>
              <a:t>density</a:t>
            </a:r>
            <a:r>
              <a:rPr lang="ru-RU" sz="2200" dirty="0" smtClean="0"/>
              <a:t>, </a:t>
            </a:r>
            <a:r>
              <a:rPr lang="pl-PL" sz="2200" dirty="0" smtClean="0"/>
              <a:t>kg/</a:t>
            </a:r>
            <a:r>
              <a:rPr lang="pl-PL" sz="2200" dirty="0"/>
              <a:t>m</a:t>
            </a:r>
            <a:r>
              <a:rPr lang="ru-RU" sz="2200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С</a:t>
            </a:r>
            <a:r>
              <a:rPr lang="pl-PL" sz="2000" dirty="0" err="1" smtClean="0"/>
              <a:t>hlorine</a:t>
            </a:r>
            <a:r>
              <a:rPr lang="pl-PL" sz="2000" dirty="0" smtClean="0"/>
              <a:t> </a:t>
            </a:r>
            <a:r>
              <a:rPr lang="pl-PL" sz="2000" dirty="0" err="1" smtClean="0"/>
              <a:t>contant</a:t>
            </a:r>
            <a:r>
              <a:rPr lang="pl-PL" sz="2000" dirty="0" smtClean="0"/>
              <a:t> </a:t>
            </a:r>
            <a:r>
              <a:rPr lang="ru-RU" sz="2200" dirty="0" smtClean="0"/>
              <a:t>,%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err="1" smtClean="0"/>
              <a:t>Nitrogen</a:t>
            </a:r>
            <a:r>
              <a:rPr lang="pl-PL" sz="2000" dirty="0" smtClean="0"/>
              <a:t> </a:t>
            </a:r>
            <a:r>
              <a:rPr lang="pl-PL" sz="2000" dirty="0" err="1" smtClean="0"/>
              <a:t>contant</a:t>
            </a:r>
            <a:r>
              <a:rPr lang="ru-RU" sz="2200" dirty="0" smtClean="0"/>
              <a:t>,%</a:t>
            </a:r>
            <a:endParaRPr lang="pl-PL" sz="2200" dirty="0"/>
          </a:p>
        </p:txBody>
      </p:sp>
      <p:sp>
        <p:nvSpPr>
          <p:cNvPr id="27652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45025" y="1916113"/>
            <a:ext cx="4041775" cy="576262"/>
          </a:xfrm>
        </p:spPr>
        <p:txBody>
          <a:bodyPr anchor="t"/>
          <a:lstStyle/>
          <a:p>
            <a:pPr algn="ctr" eaLnBrk="1" hangingPunct="1"/>
            <a:r>
              <a:rPr lang="pl-PL" sz="1800" smtClean="0"/>
              <a:t>COUNTRY SPECIFIC NORM</a:t>
            </a:r>
          </a:p>
        </p:txBody>
      </p:sp>
      <p:sp>
        <p:nvSpPr>
          <p:cNvPr id="27653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5025" y="2924175"/>
            <a:ext cx="4041775" cy="3201988"/>
          </a:xfrm>
        </p:spPr>
        <p:txBody>
          <a:bodyPr/>
          <a:lstStyle/>
          <a:p>
            <a:pPr eaLnBrk="1" hangingPunct="1"/>
            <a:r>
              <a:rPr lang="pl-PL" smtClean="0"/>
              <a:t>ONORM M 7135 AUSTRIA</a:t>
            </a:r>
          </a:p>
          <a:p>
            <a:pPr eaLnBrk="1" hangingPunct="1"/>
            <a:r>
              <a:rPr lang="pl-PL" smtClean="0"/>
              <a:t>SS 187120 SWEDEN</a:t>
            </a:r>
          </a:p>
          <a:p>
            <a:pPr eaLnBrk="1" hangingPunct="1"/>
            <a:r>
              <a:rPr lang="pl-PL" smtClean="0"/>
              <a:t>DIN 51731 GERMANY</a:t>
            </a:r>
          </a:p>
          <a:p>
            <a:pPr eaLnBrk="1" hangingPunct="1"/>
            <a:r>
              <a:rPr lang="pl-PL" smtClean="0"/>
              <a:t>CTI – R 04/5 ITALY</a:t>
            </a:r>
          </a:p>
          <a:p>
            <a:pPr eaLnBrk="1" hangingPunct="1"/>
            <a:r>
              <a:rPr lang="pl-PL" smtClean="0"/>
              <a:t>BRITISH BioGen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100" dirty="0" smtClean="0">
                <a:solidFill>
                  <a:prstClr val="black"/>
                </a:solidFill>
              </a:rPr>
              <a:t>WOOD CHIPSACCORDING TO NORM </a:t>
            </a:r>
            <a:r>
              <a:rPr lang="ru-RU" sz="3100" dirty="0" smtClean="0">
                <a:solidFill>
                  <a:prstClr val="black"/>
                </a:solidFill>
              </a:rPr>
              <a:t>Р </a:t>
            </a:r>
            <a:r>
              <a:rPr lang="ru-RU" sz="3100" dirty="0">
                <a:solidFill>
                  <a:prstClr val="black"/>
                </a:solidFill>
              </a:rPr>
              <a:t>45</a:t>
            </a:r>
            <a:r>
              <a:rPr lang="pl-PL" dirty="0">
                <a:solidFill>
                  <a:prstClr val="black"/>
                </a:solidFill>
              </a:rPr>
              <a:t/>
            </a:r>
            <a:br>
              <a:rPr lang="pl-PL" dirty="0">
                <a:solidFill>
                  <a:prstClr val="black"/>
                </a:solidFill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0825" y="4652963"/>
            <a:ext cx="8893175" cy="2305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err="1" smtClean="0"/>
              <a:t>Main</a:t>
            </a:r>
            <a:r>
              <a:rPr lang="pl-PL" sz="1800" dirty="0" smtClean="0"/>
              <a:t> </a:t>
            </a:r>
            <a:r>
              <a:rPr lang="pl-PL" sz="1800" dirty="0" err="1" smtClean="0"/>
              <a:t>fraction</a:t>
            </a:r>
            <a:r>
              <a:rPr lang="ru-RU" sz="1800" dirty="0" smtClean="0"/>
              <a:t>˃80%</a:t>
            </a:r>
            <a:endParaRPr lang="pl-PL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 smtClean="0"/>
              <a:t>3.15≤ P ≤ 45 mm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/>
              <a:t>Fine </a:t>
            </a:r>
            <a:r>
              <a:rPr lang="pl-PL" sz="1800" dirty="0" err="1" smtClean="0"/>
              <a:t>fraction</a:t>
            </a:r>
            <a:r>
              <a:rPr lang="ru-RU" sz="1800" dirty="0" smtClean="0"/>
              <a:t> ˂5%-</a:t>
            </a:r>
            <a:r>
              <a:rPr lang="pl-PL" sz="1800" dirty="0" smtClean="0"/>
              <a:t>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 smtClean="0"/>
              <a:t>˂1mm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err="1" smtClean="0"/>
              <a:t>Coarse</a:t>
            </a:r>
            <a:r>
              <a:rPr lang="pl-PL" sz="1800" dirty="0" smtClean="0"/>
              <a:t> </a:t>
            </a:r>
            <a:r>
              <a:rPr lang="pl-PL" sz="1800" dirty="0" err="1" smtClean="0"/>
              <a:t>fraction</a:t>
            </a:r>
            <a:r>
              <a:rPr lang="pl-PL" sz="1800" dirty="0" smtClean="0"/>
              <a:t>,</a:t>
            </a:r>
            <a:endParaRPr lang="pl-PL" sz="1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 smtClean="0"/>
              <a:t>Max. </a:t>
            </a:r>
            <a:r>
              <a:rPr lang="pl-PL" sz="1800" dirty="0" err="1" smtClean="0"/>
              <a:t>Particle</a:t>
            </a:r>
            <a:r>
              <a:rPr lang="pl-PL" sz="1800" dirty="0" smtClean="0"/>
              <a:t> </a:t>
            </a:r>
            <a:r>
              <a:rPr lang="pl-PL" sz="1800" dirty="0" err="1" smtClean="0"/>
              <a:t>length</a:t>
            </a:r>
            <a:r>
              <a:rPr lang="ru-RU" sz="1800" dirty="0" smtClean="0"/>
              <a:t>˂1 </a:t>
            </a:r>
            <a:r>
              <a:rPr lang="pl-PL" sz="1800" dirty="0"/>
              <a:t>m</a:t>
            </a:r>
            <a:r>
              <a:rPr lang="ru-RU" sz="1800" dirty="0" smtClean="0"/>
              <a:t> - %˃63 </a:t>
            </a:r>
            <a:r>
              <a:rPr lang="pl-PL" sz="1800" dirty="0" smtClean="0"/>
              <a:t>mm</a:t>
            </a:r>
            <a:r>
              <a:rPr lang="ru-RU" sz="1800" dirty="0" smtClean="0"/>
              <a:t> </a:t>
            </a:r>
            <a:endParaRPr lang="pl-PL" sz="1800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96975"/>
            <a:ext cx="6343650" cy="339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smtClean="0">
                <a:solidFill>
                  <a:srgbClr val="000000"/>
                </a:solidFill>
              </a:rPr>
              <a:t>WOOD CHIPS ACCORDING TO NORM </a:t>
            </a:r>
            <a:r>
              <a:rPr lang="ru-RU" sz="2800" smtClean="0">
                <a:solidFill>
                  <a:srgbClr val="000000"/>
                </a:solidFill>
              </a:rPr>
              <a:t>Р 45</a:t>
            </a:r>
            <a:endParaRPr lang="pl-PL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56325" y="1600200"/>
            <a:ext cx="25304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 err="1" smtClean="0"/>
              <a:t>Main</a:t>
            </a:r>
            <a:r>
              <a:rPr lang="pl-PL" sz="1800" dirty="0" smtClean="0"/>
              <a:t> </a:t>
            </a:r>
            <a:r>
              <a:rPr lang="pl-PL" sz="1800" dirty="0" err="1" smtClean="0"/>
              <a:t>fraction</a:t>
            </a:r>
            <a:r>
              <a:rPr lang="ru-RU" sz="1800" dirty="0" smtClean="0">
                <a:solidFill>
                  <a:prstClr val="black"/>
                </a:solidFill>
              </a:rPr>
              <a:t>˃</a:t>
            </a:r>
            <a:r>
              <a:rPr lang="ru-RU" sz="1800" dirty="0">
                <a:solidFill>
                  <a:prstClr val="black"/>
                </a:solidFill>
              </a:rPr>
              <a:t>80%-</a:t>
            </a:r>
            <a:r>
              <a:rPr lang="pl-PL" sz="1800" dirty="0">
                <a:solidFill>
                  <a:prstClr val="black"/>
                </a:solidFill>
              </a:rPr>
              <a:t>m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>
                <a:solidFill>
                  <a:prstClr val="black"/>
                </a:solidFill>
              </a:rPr>
              <a:t>3.15≤ P ≤ 45 mm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 smtClean="0"/>
              <a:t>Fine </a:t>
            </a:r>
            <a:r>
              <a:rPr lang="pl-PL" sz="1800" dirty="0" err="1" smtClean="0"/>
              <a:t>fraction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˂</a:t>
            </a:r>
            <a:r>
              <a:rPr lang="ru-RU" sz="1800" dirty="0">
                <a:solidFill>
                  <a:prstClr val="black"/>
                </a:solidFill>
              </a:rPr>
              <a:t>5%-</a:t>
            </a:r>
            <a:r>
              <a:rPr lang="pl-PL" sz="1800" dirty="0">
                <a:solidFill>
                  <a:prstClr val="black"/>
                </a:solidFill>
              </a:rPr>
              <a:t>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prstClr val="black"/>
                </a:solidFill>
              </a:rPr>
              <a:t>1≤P≤3,15mm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/>
              <a:t>Fine </a:t>
            </a:r>
            <a:r>
              <a:rPr lang="pl-PL" sz="1800" dirty="0" err="1" smtClean="0"/>
              <a:t>fraction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5</a:t>
            </a:r>
            <a:r>
              <a:rPr lang="pl-PL" sz="1800" dirty="0" smtClean="0">
                <a:solidFill>
                  <a:prstClr val="black"/>
                </a:solidFill>
              </a:rPr>
              <a:t>w-%˂1 mm</a:t>
            </a:r>
            <a:endParaRPr lang="pl-PL" sz="18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 err="1" smtClean="0"/>
              <a:t>Coarse</a:t>
            </a:r>
            <a:r>
              <a:rPr lang="pl-PL" sz="1800" dirty="0" smtClean="0"/>
              <a:t> </a:t>
            </a:r>
            <a:r>
              <a:rPr lang="pl-PL" sz="1800" dirty="0" err="1" smtClean="0"/>
              <a:t>fracation</a:t>
            </a:r>
            <a:r>
              <a:rPr lang="pl-PL" sz="1800" dirty="0" smtClean="0"/>
              <a:t>,</a:t>
            </a:r>
            <a:endParaRPr lang="pl-PL" sz="1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/>
              <a:t>Max. </a:t>
            </a:r>
            <a:r>
              <a:rPr lang="pl-PL" sz="1800" dirty="0" err="1" smtClean="0"/>
              <a:t>Particle</a:t>
            </a:r>
            <a:r>
              <a:rPr lang="pl-PL" sz="1800" dirty="0" smtClean="0"/>
              <a:t> </a:t>
            </a:r>
            <a:r>
              <a:rPr lang="pl-PL" sz="1800" dirty="0" err="1" smtClean="0"/>
              <a:t>length</a:t>
            </a:r>
            <a:r>
              <a:rPr lang="pl-PL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˂</a:t>
            </a:r>
            <a:r>
              <a:rPr lang="ru-RU" sz="1800" dirty="0">
                <a:solidFill>
                  <a:prstClr val="black"/>
                </a:solidFill>
              </a:rPr>
              <a:t>1 </a:t>
            </a:r>
            <a:r>
              <a:rPr lang="pl-PL" sz="1800" dirty="0">
                <a:solidFill>
                  <a:prstClr val="black"/>
                </a:solidFill>
              </a:rPr>
              <a:t>m</a:t>
            </a:r>
            <a:r>
              <a:rPr lang="ru-RU" sz="1800" dirty="0">
                <a:solidFill>
                  <a:prstClr val="black"/>
                </a:solidFill>
              </a:rPr>
              <a:t> - %˃63 </a:t>
            </a:r>
            <a:r>
              <a:rPr lang="pl-PL" sz="1800" dirty="0">
                <a:solidFill>
                  <a:prstClr val="black"/>
                </a:solidFill>
              </a:rPr>
              <a:t>mm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endParaRPr lang="pl-PL" sz="1800" dirty="0">
              <a:solidFill>
                <a:prstClr val="black"/>
              </a:solidFill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4675"/>
            <a:ext cx="5338763" cy="396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Wood briquette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11863" y="1600200"/>
            <a:ext cx="2674937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err="1" smtClean="0"/>
              <a:t>origin</a:t>
            </a:r>
            <a:r>
              <a:rPr lang="ru-RU" sz="2000" dirty="0" smtClean="0"/>
              <a:t>– </a:t>
            </a:r>
            <a:r>
              <a:rPr lang="pl-PL" sz="2000" dirty="0" err="1" smtClean="0"/>
              <a:t>barkless</a:t>
            </a:r>
            <a:r>
              <a:rPr lang="pl-PL" sz="2000" dirty="0" smtClean="0"/>
              <a:t> </a:t>
            </a:r>
            <a:r>
              <a:rPr lang="pl-PL" sz="2000" dirty="0" err="1" smtClean="0"/>
              <a:t>wood</a:t>
            </a:r>
            <a:r>
              <a:rPr lang="pl-PL" sz="2000" dirty="0" smtClean="0"/>
              <a:t>, not </a:t>
            </a:r>
            <a:r>
              <a:rPr lang="pl-PL" sz="2000" dirty="0" err="1" smtClean="0"/>
              <a:t>chemically</a:t>
            </a:r>
            <a:r>
              <a:rPr lang="pl-PL" sz="2000" dirty="0" smtClean="0"/>
              <a:t> </a:t>
            </a:r>
            <a:r>
              <a:rPr lang="pl-PL" sz="2000" dirty="0" err="1" smtClean="0"/>
              <a:t>treated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err="1" smtClean="0"/>
              <a:t>Moisture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content</a:t>
            </a:r>
            <a:r>
              <a:rPr lang="ru-RU" sz="2000" dirty="0" smtClean="0"/>
              <a:t>– М10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err="1" smtClean="0"/>
              <a:t>Particle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density</a:t>
            </a:r>
            <a:r>
              <a:rPr lang="ru-RU" sz="2000" dirty="0" smtClean="0"/>
              <a:t>– </a:t>
            </a:r>
            <a:r>
              <a:rPr lang="pl-PL" sz="2000" dirty="0" smtClean="0"/>
              <a:t>DE1.0 (1.00-1.09 kg/dm3)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smtClean="0"/>
              <a:t>Ash </a:t>
            </a:r>
            <a:r>
              <a:rPr lang="pl-PL" sz="2000" i="1" dirty="0" err="1" smtClean="0"/>
              <a:t>content</a:t>
            </a:r>
            <a:r>
              <a:rPr lang="pl-PL" sz="2000" i="1" dirty="0" smtClean="0"/>
              <a:t>: </a:t>
            </a:r>
            <a:r>
              <a:rPr lang="pl-PL" sz="2000" dirty="0" smtClean="0"/>
              <a:t>A 0.7 %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err="1" smtClean="0"/>
              <a:t>additives</a:t>
            </a:r>
            <a:r>
              <a:rPr lang="ru-RU" sz="2000" dirty="0" smtClean="0"/>
              <a:t> ˂2 </a:t>
            </a:r>
            <a:r>
              <a:rPr lang="pl-PL" sz="2000" dirty="0" smtClean="0"/>
              <a:t>%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smtClean="0"/>
              <a:t>Net heating </a:t>
            </a:r>
            <a:r>
              <a:rPr lang="pl-PL" sz="2000" i="1" dirty="0" err="1" smtClean="0"/>
              <a:t>value</a:t>
            </a:r>
            <a:r>
              <a:rPr lang="pl-PL" sz="2000" i="1" dirty="0" smtClean="0"/>
              <a:t> </a:t>
            </a:r>
            <a:r>
              <a:rPr lang="pl-PL" sz="2000" dirty="0" smtClean="0"/>
              <a:t>E4.7 (E≥4,7kWh/kg = 16,9 MJ/kg)</a:t>
            </a: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6550" y="1844675"/>
            <a:ext cx="4718050" cy="3503613"/>
          </a:xfrm>
        </p:spPr>
      </p:pic>
      <p:sp>
        <p:nvSpPr>
          <p:cNvPr id="30724" name="Tytuł 1"/>
          <p:cNvSpPr txBox="1">
            <a:spLocks/>
          </p:cNvSpPr>
          <p:nvPr/>
        </p:nvSpPr>
        <p:spPr bwMode="auto">
          <a:xfrm>
            <a:off x="609600" y="427038"/>
            <a:ext cx="822960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sz="4400">
              <a:latin typeface="Calibri" pitchFamily="34" charset="0"/>
            </a:endParaRPr>
          </a:p>
          <a:p>
            <a:pPr algn="ctr"/>
            <a:endParaRPr lang="pl-PL" sz="4400">
              <a:latin typeface="Calibri" pitchFamily="34" charset="0"/>
            </a:endParaRPr>
          </a:p>
          <a:p>
            <a:pPr algn="ctr"/>
            <a:endParaRPr lang="pl-PL" sz="4400">
              <a:latin typeface="Calibri" pitchFamily="34" charset="0"/>
            </a:endParaRPr>
          </a:p>
          <a:p>
            <a:pPr algn="ctr"/>
            <a:endParaRPr lang="pl-PL" sz="4400">
              <a:latin typeface="Calibri" pitchFamily="34" charset="0"/>
            </a:endParaRPr>
          </a:p>
          <a:p>
            <a:pPr algn="ctr"/>
            <a:endParaRPr lang="pl-PL" sz="4400">
              <a:latin typeface="Calibri" pitchFamily="34" charset="0"/>
            </a:endParaRPr>
          </a:p>
          <a:p>
            <a:pPr algn="ctr"/>
            <a:endParaRPr lang="pl-PL" sz="4400">
              <a:latin typeface="Calibri" pitchFamily="34" charset="0"/>
            </a:endParaRPr>
          </a:p>
          <a:p>
            <a:pPr algn="ctr"/>
            <a:endParaRPr lang="pl-PL" sz="4400">
              <a:latin typeface="Calibri" pitchFamily="34" charset="0"/>
            </a:endParaRPr>
          </a:p>
          <a:p>
            <a:pPr algn="ctr"/>
            <a:endParaRPr lang="pl-PL" sz="4400">
              <a:latin typeface="Calibri" pitchFamily="34" charset="0"/>
            </a:endParaRPr>
          </a:p>
          <a:p>
            <a:r>
              <a:rPr lang="pl-PL" sz="2000">
                <a:latin typeface="Calibri" pitchFamily="34" charset="0"/>
              </a:rPr>
              <a:t>Briquet with bulk density up to 450kg/m</a:t>
            </a:r>
            <a:r>
              <a:rPr lang="pl-PL" sz="2000" baseline="30000">
                <a:latin typeface="Calibri" pitchFamily="34" charset="0"/>
              </a:rPr>
              <a:t>3</a:t>
            </a:r>
            <a:endParaRPr lang="pl-PL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PELLET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3800" y="1600200"/>
            <a:ext cx="36830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i="1" dirty="0" err="1"/>
              <a:t>origin</a:t>
            </a:r>
            <a:r>
              <a:rPr lang="ru-RU" dirty="0"/>
              <a:t>– </a:t>
            </a:r>
            <a:r>
              <a:rPr lang="pl-PL" dirty="0" err="1"/>
              <a:t>barkless</a:t>
            </a:r>
            <a:r>
              <a:rPr lang="pl-PL" dirty="0"/>
              <a:t> </a:t>
            </a:r>
            <a:r>
              <a:rPr lang="pl-PL" dirty="0" err="1"/>
              <a:t>wood</a:t>
            </a:r>
            <a:r>
              <a:rPr lang="pl-PL" dirty="0"/>
              <a:t>, not </a:t>
            </a:r>
            <a:r>
              <a:rPr lang="pl-PL" dirty="0" err="1"/>
              <a:t>chemically</a:t>
            </a:r>
            <a:r>
              <a:rPr lang="pl-PL" dirty="0"/>
              <a:t> </a:t>
            </a:r>
            <a:r>
              <a:rPr lang="pl-PL" dirty="0" err="1"/>
              <a:t>treated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i="1" dirty="0" err="1" smtClean="0"/>
              <a:t>Moisture</a:t>
            </a:r>
            <a:r>
              <a:rPr lang="pl-PL" i="1" dirty="0" smtClean="0"/>
              <a:t> </a:t>
            </a:r>
            <a:r>
              <a:rPr lang="pl-PL" i="1" dirty="0" err="1" smtClean="0"/>
              <a:t>content</a:t>
            </a:r>
            <a:r>
              <a:rPr lang="ru-RU" dirty="0" smtClean="0"/>
              <a:t>– </a:t>
            </a:r>
            <a:r>
              <a:rPr lang="ru-RU" dirty="0"/>
              <a:t>М10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i="1" dirty="0" err="1" smtClean="0"/>
              <a:t>Mechanical</a:t>
            </a:r>
            <a:r>
              <a:rPr lang="pl-PL" i="1" dirty="0" smtClean="0"/>
              <a:t> </a:t>
            </a:r>
            <a:r>
              <a:rPr lang="pl-PL" i="1" dirty="0" err="1" smtClean="0"/>
              <a:t>durability</a:t>
            </a:r>
            <a:r>
              <a:rPr lang="pl-PL" i="1" dirty="0" smtClean="0"/>
              <a:t> </a:t>
            </a:r>
            <a:r>
              <a:rPr lang="pl-PL" dirty="0" smtClean="0"/>
              <a:t>DU97,5 (97.5 </a:t>
            </a:r>
            <a:r>
              <a:rPr lang="pl-PL" dirty="0"/>
              <a:t>w-% </a:t>
            </a:r>
            <a:r>
              <a:rPr lang="pl-PL" dirty="0" smtClean="0"/>
              <a:t>of </a:t>
            </a:r>
            <a:r>
              <a:rPr lang="pl-PL" dirty="0" err="1" smtClean="0"/>
              <a:t>granulate</a:t>
            </a:r>
            <a:r>
              <a:rPr lang="pl-PL" dirty="0" smtClean="0"/>
              <a:t> in </a:t>
            </a:r>
            <a:r>
              <a:rPr lang="pl-PL" dirty="0"/>
              <a:t>100 g </a:t>
            </a:r>
            <a:r>
              <a:rPr lang="pl-PL" dirty="0" err="1" smtClean="0"/>
              <a:t>should</a:t>
            </a:r>
            <a:r>
              <a:rPr lang="pl-PL" dirty="0" smtClean="0"/>
              <a:t> not be </a:t>
            </a:r>
            <a:r>
              <a:rPr lang="pl-PL" dirty="0" err="1" smtClean="0"/>
              <a:t>crushed</a:t>
            </a:r>
            <a:r>
              <a:rPr lang="pl-PL" dirty="0" smtClean="0"/>
              <a:t> in </a:t>
            </a:r>
            <a:r>
              <a:rPr lang="pl-PL" dirty="0" err="1" smtClean="0"/>
              <a:t>testing</a:t>
            </a:r>
            <a:r>
              <a:rPr lang="pl-PL" dirty="0" smtClean="0"/>
              <a:t>)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%</a:t>
            </a:r>
            <a:r>
              <a:rPr lang="pl-PL" i="1" dirty="0"/>
              <a:t> </a:t>
            </a:r>
            <a:r>
              <a:rPr lang="pl-PL" i="1" dirty="0" err="1" smtClean="0"/>
              <a:t>dust</a:t>
            </a:r>
            <a:r>
              <a:rPr lang="pl-PL" i="1" dirty="0" smtClean="0"/>
              <a:t> </a:t>
            </a:r>
            <a:r>
              <a:rPr lang="pl-PL" i="1" dirty="0" err="1" smtClean="0"/>
              <a:t>content</a:t>
            </a:r>
            <a:endParaRPr lang="pl-PL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i="1" dirty="0" smtClean="0"/>
              <a:t>Ash </a:t>
            </a:r>
            <a:r>
              <a:rPr lang="pl-PL" i="1" dirty="0" err="1" smtClean="0"/>
              <a:t>content</a:t>
            </a:r>
            <a:r>
              <a:rPr lang="pl-PL" i="1" dirty="0" smtClean="0"/>
              <a:t> </a:t>
            </a:r>
            <a:r>
              <a:rPr lang="pl-PL" dirty="0" smtClean="0"/>
              <a:t>A </a:t>
            </a:r>
            <a:r>
              <a:rPr lang="pl-PL" dirty="0"/>
              <a:t>0.7 </a:t>
            </a:r>
            <a:r>
              <a:rPr lang="pl-PL" dirty="0" smtClean="0"/>
              <a:t>%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i="1" dirty="0" err="1" smtClean="0"/>
              <a:t>Sulphur</a:t>
            </a:r>
            <a:r>
              <a:rPr lang="pl-PL" i="1" dirty="0" smtClean="0"/>
              <a:t> </a:t>
            </a:r>
            <a:r>
              <a:rPr lang="pl-PL" i="1" dirty="0" err="1" smtClean="0"/>
              <a:t>content</a:t>
            </a:r>
            <a:r>
              <a:rPr lang="pl-PL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i="1" dirty="0" err="1" smtClean="0"/>
              <a:t>additives</a:t>
            </a:r>
            <a:r>
              <a:rPr lang="ru-RU" dirty="0" smtClean="0"/>
              <a:t> </a:t>
            </a:r>
            <a:r>
              <a:rPr lang="ru-RU" dirty="0"/>
              <a:t>˂2 </a:t>
            </a:r>
            <a:r>
              <a:rPr lang="pl-PL" dirty="0"/>
              <a:t>%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i="1" dirty="0" smtClean="0"/>
              <a:t>Net heating </a:t>
            </a:r>
            <a:r>
              <a:rPr lang="pl-PL" i="1" dirty="0" err="1" smtClean="0"/>
              <a:t>value</a:t>
            </a:r>
            <a:r>
              <a:rPr lang="pl-PL" i="1" dirty="0" smtClean="0"/>
              <a:t> </a:t>
            </a:r>
            <a:r>
              <a:rPr lang="pl-PL" dirty="0" smtClean="0"/>
              <a:t>E4.7 </a:t>
            </a:r>
            <a:r>
              <a:rPr lang="pl-PL" dirty="0"/>
              <a:t>(E≥4,7kWh/kg = 16,9 MJ/kg)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844675"/>
            <a:ext cx="2916237" cy="1852613"/>
          </a:xfrm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789363"/>
            <a:ext cx="29162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Heating price comparison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29600" cy="44640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electricity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Two-rate electricity (50/50%)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Liquid petroleum gas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mazut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Electricity, 2nd rate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District heating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Natural gas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Coke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Coal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Heat pump E=4 (daily rate)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Heat pump E=4 two-rate (50/50%)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Heat pump E=4 (2nd rate).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Calibri" pitchFamily="34" charset="0"/>
                        <a:buAutoNum type="alphaUcPeriod"/>
                        <a:tabLst>
                          <a:tab pos="457200" algn="l"/>
                        </a:tabLst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Biomass.</a:t>
                      </a:r>
                      <a:endParaRPr kumimoji="0" lang="pl-PL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2778" name="Picture 1" descr="http://www.rurociagi.com/spis_art/2004_1/str16-wyk1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7200" y="2066925"/>
            <a:ext cx="3970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SMOK schematics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4040188" cy="5032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AZSB GZ 30R 1M3 Z SUP (230V)</a:t>
            </a:r>
            <a:endParaRPr lang="pl-PL" dirty="0"/>
          </a:p>
        </p:txBody>
      </p:sp>
      <p:sp>
        <p:nvSpPr>
          <p:cNvPr id="33795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773238"/>
            <a:ext cx="4040188" cy="43529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sp>
        <p:nvSpPr>
          <p:cNvPr id="33796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23950"/>
            <a:ext cx="4041775" cy="504825"/>
          </a:xfrm>
        </p:spPr>
        <p:txBody>
          <a:bodyPr/>
          <a:lstStyle/>
          <a:p>
            <a:pPr eaLnBrk="1" hangingPunct="1"/>
            <a:r>
              <a:rPr lang="pl-PL" smtClean="0"/>
              <a:t>AZSB 30 GC 6M3 P SUP</a:t>
            </a:r>
          </a:p>
        </p:txBody>
      </p:sp>
      <p:sp>
        <p:nvSpPr>
          <p:cNvPr id="33797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700213"/>
            <a:ext cx="4041775" cy="442595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1700213"/>
            <a:ext cx="41148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425291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z="4000" smtClean="0"/>
          </a:p>
        </p:txBody>
      </p:sp>
      <p:pic>
        <p:nvPicPr>
          <p:cNvPr id="16386" name="Picture 2" descr="Z:\zdjecia\zdj. katalog 2012 APSB AZSB\16_AZSB240_GC240_ZT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2276475"/>
            <a:ext cx="5040313" cy="2881313"/>
          </a:xfrm>
        </p:spPr>
      </p:pic>
      <p:pic>
        <p:nvPicPr>
          <p:cNvPr id="16387" name="Picture 3" descr="Z:\zdjecia\zdj. katalog 2012 APSB AZSB\20_AZSB240_GZ240_ZT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149475"/>
            <a:ext cx="4032250" cy="30083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pl-PL" smtClean="0"/>
              <a:t>SMOK Schematics</a:t>
            </a:r>
          </a:p>
        </p:txBody>
      </p:sp>
      <p:sp>
        <p:nvSpPr>
          <p:cNvPr id="34818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4040188" cy="503238"/>
          </a:xfrm>
        </p:spPr>
        <p:txBody>
          <a:bodyPr/>
          <a:lstStyle/>
          <a:p>
            <a:pPr eaLnBrk="1" hangingPunct="1"/>
            <a:r>
              <a:rPr lang="pl-PL" smtClean="0"/>
              <a:t>APSB 50 GC 2M3 P</a:t>
            </a:r>
          </a:p>
        </p:txBody>
      </p:sp>
      <p:sp>
        <p:nvSpPr>
          <p:cNvPr id="34819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sp>
        <p:nvSpPr>
          <p:cNvPr id="34820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4041775" cy="503238"/>
          </a:xfrm>
        </p:spPr>
        <p:txBody>
          <a:bodyPr/>
          <a:lstStyle/>
          <a:p>
            <a:pPr eaLnBrk="1" hangingPunct="1"/>
            <a:r>
              <a:rPr lang="pl-PL" smtClean="0"/>
              <a:t>APSB 240 GZ 6M3</a:t>
            </a:r>
          </a:p>
        </p:txBody>
      </p:sp>
      <p:sp>
        <p:nvSpPr>
          <p:cNvPr id="34821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03413"/>
            <a:ext cx="344328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225" y="2492375"/>
            <a:ext cx="44100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SMOK schematics, configuration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3180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APSB GZ 240N NS1604</a:t>
            </a:r>
            <a:endParaRPr lang="pl-PL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00250"/>
            <a:ext cx="6946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eaLnBrk="1" hangingPunct="1"/>
            <a:r>
              <a:rPr lang="pl-PL" sz="4000" smtClean="0"/>
              <a:t>APSBGZ120R NS1243</a:t>
            </a:r>
          </a:p>
        </p:txBody>
      </p:sp>
      <p:sp>
        <p:nvSpPr>
          <p:cNvPr id="3686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908050"/>
            <a:ext cx="8791575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pl-PL" dirty="0" smtClean="0"/>
              <a:t>APSBGZ120R NS1244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789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765175"/>
            <a:ext cx="87915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rostokąt 1"/>
          <p:cNvSpPr>
            <a:spLocks noChangeArrowheads="1"/>
          </p:cNvSpPr>
          <p:nvPr/>
        </p:nvSpPr>
        <p:spPr bwMode="auto">
          <a:xfrm>
            <a:off x="1187450" y="1412875"/>
            <a:ext cx="7056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b="1" u="sng">
                <a:latin typeface="Calibri" pitchFamily="34" charset="0"/>
              </a:rPr>
              <a:t>SMOK </a:t>
            </a:r>
            <a:r>
              <a:rPr lang="ru-RU" sz="4000" b="1" u="sng">
                <a:latin typeface="Calibri" pitchFamily="34" charset="0"/>
              </a:rPr>
              <a:t>– </a:t>
            </a:r>
            <a:r>
              <a:rPr lang="pl-PL" sz="4000" b="1" u="sng">
                <a:latin typeface="Calibri" pitchFamily="34" charset="0"/>
              </a:rPr>
              <a:t>IRELAND</a:t>
            </a:r>
            <a:r>
              <a:rPr lang="ru-RU" sz="4000">
                <a:latin typeface="Calibri" pitchFamily="34" charset="0"/>
              </a:rPr>
              <a:t/>
            </a:r>
            <a:br>
              <a:rPr lang="ru-RU" sz="4000">
                <a:latin typeface="Calibri" pitchFamily="34" charset="0"/>
              </a:rPr>
            </a:br>
            <a:r>
              <a:rPr lang="pl-PL" sz="4000" b="1">
                <a:latin typeface="Calibri" pitchFamily="34" charset="0"/>
              </a:rPr>
              <a:t>AZSB GZ 240 KW NS</a:t>
            </a:r>
            <a:endParaRPr lang="pl-PL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9938" name="Picture 2" descr="C:\Documents and Settings\Moder\Pulpit\zdjęcia kotłownie\IRLANDIA KOTŁOWNIA\DSC024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2025" y="1600200"/>
            <a:ext cx="3028950" cy="4525963"/>
          </a:xfrm>
        </p:spPr>
      </p:pic>
      <p:pic>
        <p:nvPicPr>
          <p:cNvPr id="39939" name="Picture 3" descr="C:\Documents and Settings\Moder\Pulpit\zdjęcia kotłownie\IRLANDIA KOTŁOWNIA\DSC02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11425"/>
            <a:ext cx="4038600" cy="2703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0962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pic>
        <p:nvPicPr>
          <p:cNvPr id="40963" name="Picture 2" descr="C:\Documents and Settings\Moder\Pulpit\zdjęcia kotłownie\IRLANDIA KOTŁOWNIA\DSC02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3030538" cy="4525963"/>
          </a:xfrm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670050"/>
            <a:ext cx="302418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1143000"/>
          </a:xfrm>
        </p:spPr>
        <p:txBody>
          <a:bodyPr/>
          <a:lstStyle/>
          <a:p>
            <a:pPr eaLnBrk="1" hangingPunct="1"/>
            <a:endParaRPr lang="pl-PL" sz="3600" smtClean="0"/>
          </a:p>
        </p:txBody>
      </p:sp>
      <p:pic>
        <p:nvPicPr>
          <p:cNvPr id="41986" name="Picture 2" descr="C:\Documents and Settings\Moder\Pulpit\zdjęcia kotłownie\IRLANDIA KOTŁOWNIA\DSC024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11425"/>
            <a:ext cx="4038600" cy="2703513"/>
          </a:xfrm>
        </p:spPr>
      </p:pic>
      <p:pic>
        <p:nvPicPr>
          <p:cNvPr id="41987" name="Picture 3" descr="C:\Documents and Settings\Moder\Pulpit\zdjęcia kotłownie\IRLANDIA KOTŁOWNIA\DSC024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3025" y="1600200"/>
            <a:ext cx="30289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z="3600" b="1" smtClean="0"/>
          </a:p>
        </p:txBody>
      </p:sp>
      <p:sp>
        <p:nvSpPr>
          <p:cNvPr id="43010" name="Symbol zastępczy tekstu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 eaLnBrk="1" hangingPunct="1"/>
            <a:endParaRPr lang="pl-PL" smtClean="0"/>
          </a:p>
        </p:txBody>
      </p:sp>
      <p:sp>
        <p:nvSpPr>
          <p:cNvPr id="43011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412875"/>
            <a:ext cx="4041775" cy="762000"/>
          </a:xfrm>
        </p:spPr>
        <p:txBody>
          <a:bodyPr anchor="ctr"/>
          <a:lstStyle/>
          <a:p>
            <a:pPr algn="ctr" eaLnBrk="1" hangingPunct="1"/>
            <a:endParaRPr lang="pl-PL" smtClean="0"/>
          </a:p>
        </p:txBody>
      </p:sp>
      <p:pic>
        <p:nvPicPr>
          <p:cNvPr id="43012" name="Picture 2" descr="C:\Documents and Settings\Moder\Pulpit\zdjęcia kotłownie\IRLANDIA KOTŁOWNIA\DSC02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54113" y="2174875"/>
            <a:ext cx="2646362" cy="3951288"/>
          </a:xfrm>
        </p:spPr>
      </p:pic>
      <p:pic>
        <p:nvPicPr>
          <p:cNvPr id="43013" name="Picture 3" descr="C:\Documents and Settings\Moder\Pulpit\zdjęcia kotłownie\IRLANDIA KOTŁOWNIA\DSC024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797175"/>
            <a:ext cx="4041775" cy="2706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sz="3600" dirty="0"/>
          </a:p>
        </p:txBody>
      </p:sp>
      <p:sp>
        <p:nvSpPr>
          <p:cNvPr id="44034" name="Symbol zastępczy tekstu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 eaLnBrk="1" hangingPunct="1"/>
            <a:r>
              <a:rPr lang="ru-RU" smtClean="0"/>
              <a:t> </a:t>
            </a:r>
            <a:endParaRPr lang="pl-PL" smtClean="0"/>
          </a:p>
        </p:txBody>
      </p:sp>
      <p:sp>
        <p:nvSpPr>
          <p:cNvPr id="4403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endParaRPr lang="pl-PL" smtClean="0"/>
          </a:p>
        </p:txBody>
      </p:sp>
      <p:pic>
        <p:nvPicPr>
          <p:cNvPr id="44036" name="Picture 2" descr="C:\Documents and Settings\Moder\Pulpit\zdjęcia kotłownie\IRLANDIA KOTŁOWNIA\DSC024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54113" y="2174875"/>
            <a:ext cx="2646362" cy="3951288"/>
          </a:xfrm>
        </p:spPr>
      </p:pic>
      <p:pic>
        <p:nvPicPr>
          <p:cNvPr id="44037" name="Picture 3" descr="C:\Documents and Settings\Moder\Pulpit\zdjęcia kotłownie\IRLANDIA KOTŁOWNIA\DSC024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797175"/>
            <a:ext cx="4041775" cy="2706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z="4000" smtClean="0"/>
          </a:p>
        </p:txBody>
      </p:sp>
      <p:pic>
        <p:nvPicPr>
          <p:cNvPr id="17410" name="Picture 6" descr="Z:\zdjecia\zdj. katalog 2012 APSB AZSB\5_APSB240_GC240_ZT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916113"/>
            <a:ext cx="4930775" cy="3384550"/>
          </a:xfrm>
        </p:spPr>
      </p:pic>
      <p:pic>
        <p:nvPicPr>
          <p:cNvPr id="17411" name="Picture 7" descr="Z:\zdjecia\zdj. katalog 2012 APSB AZSB\12_APSB240_GZ240_ZT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16113"/>
            <a:ext cx="4038600" cy="33766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z="3600" smtClean="0"/>
          </a:p>
        </p:txBody>
      </p:sp>
      <p:sp>
        <p:nvSpPr>
          <p:cNvPr id="45058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1873250"/>
          </a:xfrm>
        </p:spPr>
        <p:txBody>
          <a:bodyPr/>
          <a:lstStyle/>
          <a:p>
            <a:pPr algn="ctr" eaLnBrk="1" hangingPunct="1"/>
            <a:endParaRPr lang="pl-PL" smtClean="0"/>
          </a:p>
        </p:txBody>
      </p:sp>
      <p:sp>
        <p:nvSpPr>
          <p:cNvPr id="45059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533525"/>
          </a:xfrm>
        </p:spPr>
        <p:txBody>
          <a:bodyPr anchor="ctr"/>
          <a:lstStyle/>
          <a:p>
            <a:pPr algn="ctr" eaLnBrk="1" hangingPunct="1"/>
            <a:endParaRPr lang="pl-PL" smtClean="0"/>
          </a:p>
        </p:txBody>
      </p:sp>
      <p:pic>
        <p:nvPicPr>
          <p:cNvPr id="45060" name="Picture 3" descr="C:\Documents and Settings\Moder\Pulpit\zdjęcia kotłownie\IRLANDIA KOTŁOWNIA\DSC024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938" y="3429000"/>
            <a:ext cx="1879600" cy="2808288"/>
          </a:xfrm>
        </p:spPr>
      </p:pic>
      <p:pic>
        <p:nvPicPr>
          <p:cNvPr id="45061" name="Picture 4" descr="C:\Documents and Settings\Moder\Pulpit\zdjęcia kotłownie\IRLANDIA KOTŁOWNIA\DSC024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579688" y="3429000"/>
            <a:ext cx="1879600" cy="2808288"/>
          </a:xfrm>
        </p:spPr>
      </p:pic>
      <p:pic>
        <p:nvPicPr>
          <p:cNvPr id="45062" name="Picture 7" descr="C:\Documents and Settings\Moder\Pulpit\zdjęcia kotłownie\IRLANDIA KOTŁOWNIA\DSC02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3429000"/>
            <a:ext cx="1879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8" descr="DSC024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9913" y="3429000"/>
            <a:ext cx="1819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z="3600" smtClean="0"/>
          </a:p>
        </p:txBody>
      </p:sp>
      <p:pic>
        <p:nvPicPr>
          <p:cNvPr id="46082" name="Picture 2" descr="C:\Documents and Settings\Moder\Pulpit\zdjęcia kotłownie\IRLANDIA KOTŁOWNIA\DSC024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852738"/>
            <a:ext cx="4254500" cy="2847975"/>
          </a:xfrm>
        </p:spPr>
      </p:pic>
      <p:pic>
        <p:nvPicPr>
          <p:cNvPr id="46083" name="Picture 4" descr="C:\Documents and Settings\Moder\Pulpit\zdjęcia kotłownie\IRLANDIA KOTŁOWNIA\DSC02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2852738"/>
            <a:ext cx="4254500" cy="284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SLOVENIA</a:t>
            </a:r>
          </a:p>
        </p:txBody>
      </p:sp>
      <p:pic>
        <p:nvPicPr>
          <p:cNvPr id="47106" name="Picture 2" descr="C:\Documents and Settings\Moder\Pulpit\zdjęcia kotłownie\SŁOWACJA\SŁOWENIA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47107" name="Picture 3" descr="C:\Documents and Settings\Moder\Pulpit\zdjęcia kotłownie\SŁOWACJA\SŁOWENIA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POLAND</a:t>
            </a:r>
            <a:endParaRPr lang="pl-PL" dirty="0"/>
          </a:p>
        </p:txBody>
      </p:sp>
      <p:sp>
        <p:nvSpPr>
          <p:cNvPr id="48130" name="Symbol zastępczy tekstu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 eaLnBrk="1" hangingPunct="1"/>
            <a:r>
              <a:rPr lang="pl-PL" smtClean="0"/>
              <a:t>PL - CHWALISZEWO</a:t>
            </a:r>
          </a:p>
        </p:txBody>
      </p:sp>
      <p:sp>
        <p:nvSpPr>
          <p:cNvPr id="48131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sp>
        <p:nvSpPr>
          <p:cNvPr id="48132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 eaLnBrk="1" hangingPunct="1"/>
            <a:r>
              <a:rPr lang="pl-PL" smtClean="0"/>
              <a:t>23 YEARS OF OPERATION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2708275"/>
            <a:ext cx="38401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 descr="C:\Documents and Settings\Moder\Pulpit\zdjęcia kotłownie\kocioł 23 lata\DSCN18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979738"/>
            <a:ext cx="3121025" cy="2341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pPr eaLnBrk="1" hangingPunct="1"/>
            <a:r>
              <a:rPr lang="pl-PL" sz="3600" b="1" smtClean="0"/>
              <a:t>BIOMASS BURNING DEVICES</a:t>
            </a:r>
          </a:p>
        </p:txBody>
      </p:sp>
      <p:sp>
        <p:nvSpPr>
          <p:cNvPr id="18434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038350"/>
          </a:xfrm>
        </p:spPr>
        <p:txBody>
          <a:bodyPr anchor="t"/>
          <a:lstStyle/>
          <a:p>
            <a:pPr eaLnBrk="1" hangingPunct="1"/>
            <a:r>
              <a:rPr lang="pl-PL" sz="1800" smtClean="0"/>
              <a:t>Cast iron head sets</a:t>
            </a:r>
            <a:endParaRPr lang="ru-RU" sz="1800" smtClean="0"/>
          </a:p>
          <a:p>
            <a:pPr eaLnBrk="1" hangingPunct="1"/>
            <a:endParaRPr lang="pl-PL" sz="2000" smtClean="0"/>
          </a:p>
        </p:txBody>
      </p:sp>
      <p:sp>
        <p:nvSpPr>
          <p:cNvPr id="18435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0825" y="4005263"/>
            <a:ext cx="4246563" cy="21209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1800" b="1" smtClean="0"/>
              <a:t>Ceramic head sets</a:t>
            </a:r>
            <a:endParaRPr lang="ru-RU" sz="1800" b="1" smtClean="0"/>
          </a:p>
          <a:p>
            <a:pPr marL="0" indent="0" algn="ctr" eaLnBrk="1" hangingPunct="1">
              <a:buFont typeface="Arial" charset="0"/>
              <a:buNone/>
            </a:pPr>
            <a:endParaRPr lang="pl-PL" sz="1800" b="1" smtClean="0"/>
          </a:p>
        </p:txBody>
      </p:sp>
      <p:sp>
        <p:nvSpPr>
          <p:cNvPr id="18436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284412"/>
          </a:xfrm>
        </p:spPr>
        <p:txBody>
          <a:bodyPr anchor="t"/>
          <a:lstStyle/>
          <a:p>
            <a:pPr algn="ctr" eaLnBrk="1" hangingPunct="1"/>
            <a:r>
              <a:rPr lang="pl-PL" sz="1800" smtClean="0"/>
              <a:t>Cast iron head feeder</a:t>
            </a:r>
          </a:p>
        </p:txBody>
      </p:sp>
      <p:sp>
        <p:nvSpPr>
          <p:cNvPr id="18437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4005263"/>
            <a:ext cx="4041775" cy="2120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1800" b="1" smtClean="0"/>
              <a:t>Ceramic head feeder</a:t>
            </a:r>
          </a:p>
        </p:txBody>
      </p:sp>
      <p:pic>
        <p:nvPicPr>
          <p:cNvPr id="18438" name="Picture 2" descr="Z:\zdjecia\APSB AZSB\AZSB 30 GZ20 ZT06 (III.2013)\DSC02734_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33575"/>
            <a:ext cx="216058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08500"/>
            <a:ext cx="28082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8097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360863"/>
            <a:ext cx="28813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smtClean="0"/>
              <a:t>BURNERS’ POWERS</a:t>
            </a:r>
          </a:p>
        </p:txBody>
      </p:sp>
      <p:sp>
        <p:nvSpPr>
          <p:cNvPr id="19458" name="Symbol zastępczy tekstu 2"/>
          <p:cNvSpPr>
            <a:spLocks noGrp="1"/>
          </p:cNvSpPr>
          <p:nvPr>
            <p:ph type="body" idx="1"/>
          </p:nvPr>
        </p:nvSpPr>
        <p:spPr>
          <a:xfrm>
            <a:off x="531813" y="1489075"/>
            <a:ext cx="4040187" cy="2181225"/>
          </a:xfrm>
        </p:spPr>
        <p:txBody>
          <a:bodyPr anchor="t"/>
          <a:lstStyle/>
          <a:p>
            <a:pPr algn="ctr" eaLnBrk="1" hangingPunct="1"/>
            <a:r>
              <a:rPr lang="pl-PL" smtClean="0"/>
              <a:t>Cast iron head</a:t>
            </a:r>
          </a:p>
          <a:p>
            <a:pPr algn="ctr" eaLnBrk="1" hangingPunct="1"/>
            <a:r>
              <a:rPr lang="pl-PL" smtClean="0"/>
              <a:t>Features a movable step grate and a multi point air inlet system</a:t>
            </a:r>
            <a:endParaRPr lang="pl-PL" sz="200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573463"/>
            <a:ext cx="4040188" cy="28797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20 </a:t>
            </a:r>
            <a:r>
              <a:rPr lang="pl-PL" b="1" dirty="0" smtClean="0">
                <a:solidFill>
                  <a:srgbClr val="FF0000"/>
                </a:solidFill>
              </a:rPr>
              <a:t>KW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30 </a:t>
            </a:r>
            <a:r>
              <a:rPr lang="pl-PL" b="1" dirty="0" smtClean="0"/>
              <a:t>KW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40 </a:t>
            </a:r>
            <a:r>
              <a:rPr lang="pl-PL" b="1" dirty="0" smtClean="0">
                <a:solidFill>
                  <a:srgbClr val="FF0000"/>
                </a:solidFill>
              </a:rPr>
              <a:t>KW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60 </a:t>
            </a:r>
            <a:r>
              <a:rPr lang="pl-PL" b="1" dirty="0" smtClean="0"/>
              <a:t>KW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120 </a:t>
            </a:r>
            <a:r>
              <a:rPr lang="pl-PL" b="1" dirty="0" smtClean="0"/>
              <a:t>KW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180 </a:t>
            </a:r>
            <a:r>
              <a:rPr lang="pl-PL" b="1" dirty="0" smtClean="0">
                <a:solidFill>
                  <a:srgbClr val="FF0000"/>
                </a:solidFill>
              </a:rPr>
              <a:t>KW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240 </a:t>
            </a:r>
            <a:r>
              <a:rPr lang="pl-PL" b="1" dirty="0" smtClean="0"/>
              <a:t>KW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/>
              <a:t>FUEL HUMIDITY UP TO </a:t>
            </a:r>
            <a:r>
              <a:rPr lang="ru-RU" b="1" dirty="0" smtClean="0"/>
              <a:t>25%</a:t>
            </a:r>
            <a:endParaRPr lang="pl-PL" b="1" dirty="0"/>
          </a:p>
        </p:txBody>
      </p:sp>
      <p:sp>
        <p:nvSpPr>
          <p:cNvPr id="19460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274763"/>
            <a:ext cx="4041775" cy="2225675"/>
          </a:xfrm>
        </p:spPr>
        <p:txBody>
          <a:bodyPr anchor="t"/>
          <a:lstStyle/>
          <a:p>
            <a:pPr algn="ctr" eaLnBrk="1" hangingPunct="1"/>
            <a:r>
              <a:rPr lang="pl-PL" smtClean="0"/>
              <a:t>CERAMIC HEAD</a:t>
            </a:r>
          </a:p>
          <a:p>
            <a:pPr algn="ctr" eaLnBrk="1" hangingPunct="1"/>
            <a:r>
              <a:rPr lang="pl-PL" sz="2000" smtClean="0"/>
              <a:t>Made from high temperaturę resistant materials (approx. 1100C), features a multi point air inlet system and an ash removal system</a:t>
            </a:r>
            <a:endParaRPr lang="pl-PL" smtClean="0"/>
          </a:p>
        </p:txBody>
      </p:sp>
      <p:sp>
        <p:nvSpPr>
          <p:cNvPr id="19461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716338"/>
            <a:ext cx="4041775" cy="2952750"/>
          </a:xfrm>
        </p:spPr>
        <p:txBody>
          <a:bodyPr/>
          <a:lstStyle/>
          <a:p>
            <a:pPr eaLnBrk="1" hangingPunct="1"/>
            <a:r>
              <a:rPr lang="ru-RU" sz="2000" b="1" smtClean="0"/>
              <a:t>30 </a:t>
            </a:r>
            <a:r>
              <a:rPr lang="pl-PL" sz="2000" b="1" smtClean="0"/>
              <a:t>KW</a:t>
            </a:r>
            <a:endParaRPr lang="ru-RU" sz="2000" b="1" smtClean="0"/>
          </a:p>
          <a:p>
            <a:pPr eaLnBrk="1" hangingPunct="1"/>
            <a:r>
              <a:rPr lang="ru-RU" sz="2000" b="1" smtClean="0"/>
              <a:t>50 </a:t>
            </a:r>
            <a:r>
              <a:rPr lang="pl-PL" sz="2000" b="1" smtClean="0"/>
              <a:t>KW</a:t>
            </a:r>
            <a:endParaRPr lang="ru-RU" sz="2000" b="1" smtClean="0"/>
          </a:p>
          <a:p>
            <a:pPr eaLnBrk="1" hangingPunct="1"/>
            <a:r>
              <a:rPr lang="ru-RU" sz="2000" b="1" smtClean="0"/>
              <a:t>100 </a:t>
            </a:r>
            <a:r>
              <a:rPr lang="pl-PL" sz="2000" b="1" smtClean="0"/>
              <a:t>KW</a:t>
            </a:r>
            <a:endParaRPr lang="ru-RU" sz="2000" b="1" smtClean="0"/>
          </a:p>
          <a:p>
            <a:pPr eaLnBrk="1" hangingPunct="1"/>
            <a:r>
              <a:rPr lang="ru-RU" sz="2000" b="1" smtClean="0"/>
              <a:t>240 </a:t>
            </a:r>
            <a:r>
              <a:rPr lang="pl-PL" sz="2000" b="1" smtClean="0"/>
              <a:t>KW</a:t>
            </a:r>
            <a:r>
              <a:rPr lang="ru-RU" sz="2000" b="1" smtClean="0"/>
              <a:t> </a:t>
            </a:r>
          </a:p>
          <a:p>
            <a:pPr eaLnBrk="1" hangingPunct="1"/>
            <a:endParaRPr lang="ru-RU" sz="2000" b="1" smtClean="0"/>
          </a:p>
          <a:p>
            <a:pPr eaLnBrk="1" hangingPunct="1">
              <a:buFont typeface="Arial" charset="0"/>
              <a:buNone/>
            </a:pPr>
            <a:endParaRPr lang="ru-RU" sz="2000" b="1" smtClean="0"/>
          </a:p>
          <a:p>
            <a:pPr algn="ctr" eaLnBrk="1" hangingPunct="1">
              <a:buFont typeface="Arial" charset="0"/>
              <a:buNone/>
            </a:pPr>
            <a:r>
              <a:rPr lang="pl-PL" sz="2000" b="1" smtClean="0"/>
              <a:t>FUEL HIMIDITY FROM </a:t>
            </a:r>
            <a:r>
              <a:rPr lang="ru-RU" sz="2000" b="1" smtClean="0"/>
              <a:t>25% </a:t>
            </a:r>
            <a:r>
              <a:rPr lang="pl-PL" sz="2000" b="1" smtClean="0"/>
              <a:t>UP TO</a:t>
            </a:r>
            <a:r>
              <a:rPr lang="ru-RU" sz="2000" b="1" smtClean="0"/>
              <a:t> 40%</a:t>
            </a:r>
            <a:endParaRPr lang="pl-PL" sz="2000" b="1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357563"/>
            <a:ext cx="21478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076700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FUEL CONTAINERS</a:t>
            </a:r>
          </a:p>
        </p:txBody>
      </p:sp>
      <p:sp>
        <p:nvSpPr>
          <p:cNvPr id="20482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VOLUME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0825" y="2174875"/>
            <a:ext cx="5473700" cy="39512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0,6 </a:t>
            </a:r>
            <a:r>
              <a:rPr lang="pl-PL" dirty="0"/>
              <a:t>m</a:t>
            </a:r>
            <a:r>
              <a:rPr lang="ru-RU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1,0 </a:t>
            </a:r>
            <a:r>
              <a:rPr lang="pl-PL" dirty="0" smtClean="0"/>
              <a:t>m</a:t>
            </a:r>
            <a:r>
              <a:rPr lang="ru-RU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2,0 </a:t>
            </a:r>
            <a:r>
              <a:rPr lang="pl-PL" dirty="0" smtClean="0"/>
              <a:t>m</a:t>
            </a:r>
            <a:r>
              <a:rPr lang="ru-RU" dirty="0" smtClean="0"/>
              <a:t>3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4,0 </a:t>
            </a:r>
            <a:r>
              <a:rPr lang="pl-PL" dirty="0" smtClean="0"/>
              <a:t>m</a:t>
            </a:r>
            <a:r>
              <a:rPr lang="ru-RU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6,0 </a:t>
            </a:r>
            <a:r>
              <a:rPr lang="pl-PL" dirty="0" smtClean="0"/>
              <a:t>m</a:t>
            </a:r>
            <a:r>
              <a:rPr lang="ru-RU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8,0 </a:t>
            </a:r>
            <a:r>
              <a:rPr lang="pl-PL" dirty="0" smtClean="0"/>
              <a:t>m</a:t>
            </a:r>
            <a:r>
              <a:rPr lang="ru-RU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10,0</a:t>
            </a:r>
            <a:r>
              <a:rPr lang="pl-PL" dirty="0" smtClean="0"/>
              <a:t>m</a:t>
            </a:r>
            <a:r>
              <a:rPr lang="ru-RU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27,0 </a:t>
            </a:r>
            <a:r>
              <a:rPr lang="pl-PL" dirty="0" smtClean="0"/>
              <a:t>m</a:t>
            </a:r>
            <a:r>
              <a:rPr lang="ru-RU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CONTAINERS </a:t>
            </a:r>
            <a:r>
              <a:rPr lang="ru-RU" dirty="0" smtClean="0"/>
              <a:t>0,6 </a:t>
            </a:r>
            <a:r>
              <a:rPr lang="pl-PL" dirty="0" smtClean="0"/>
              <a:t>m</a:t>
            </a:r>
            <a:r>
              <a:rPr lang="ru-RU" dirty="0" smtClean="0"/>
              <a:t>3 -2</a:t>
            </a:r>
            <a:r>
              <a:rPr lang="pl-PL" dirty="0" smtClean="0"/>
              <a:t>m</a:t>
            </a:r>
            <a:r>
              <a:rPr lang="ru-RU" dirty="0" smtClean="0"/>
              <a:t>3 – 230</a:t>
            </a:r>
            <a:r>
              <a:rPr lang="pl-PL" dirty="0" smtClean="0"/>
              <a:t>V (</a:t>
            </a:r>
            <a:r>
              <a:rPr lang="pl-PL" dirty="0" err="1" smtClean="0"/>
              <a:t>up</a:t>
            </a:r>
            <a:r>
              <a:rPr lang="pl-PL" dirty="0" smtClean="0"/>
              <a:t> to</a:t>
            </a:r>
            <a:r>
              <a:rPr lang="ru-RU" dirty="0" smtClean="0"/>
              <a:t> 120</a:t>
            </a:r>
            <a:r>
              <a:rPr lang="pl-PL" dirty="0" err="1" smtClean="0"/>
              <a:t>kw</a:t>
            </a:r>
            <a:r>
              <a:rPr lang="pl-PL" dirty="0" smtClean="0"/>
              <a:t>)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CONTAINERS</a:t>
            </a:r>
            <a:r>
              <a:rPr lang="ru-RU" dirty="0" smtClean="0"/>
              <a:t> 4 </a:t>
            </a:r>
            <a:r>
              <a:rPr lang="pl-PL" dirty="0" smtClean="0"/>
              <a:t>m</a:t>
            </a:r>
            <a:r>
              <a:rPr lang="ru-RU" dirty="0" smtClean="0"/>
              <a:t>3 -27</a:t>
            </a:r>
            <a:r>
              <a:rPr lang="pl-PL" dirty="0" smtClean="0"/>
              <a:t>m</a:t>
            </a:r>
            <a:r>
              <a:rPr lang="ru-RU" dirty="0" smtClean="0"/>
              <a:t>3 – 400</a:t>
            </a:r>
            <a:r>
              <a:rPr lang="pl-PL" dirty="0" smtClean="0"/>
              <a:t>V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203575" y="1484313"/>
            <a:ext cx="5483225" cy="14446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. </a:t>
            </a:r>
            <a:endParaRPr lang="pl-PL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141663"/>
            <a:ext cx="27241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268413"/>
            <a:ext cx="2390775" cy="1914525"/>
          </a:xfrm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525" y="1844675"/>
            <a:ext cx="29194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smtClean="0"/>
              <a:t>ALTERNATIVE TO CONTAINERS:           SPRING FEEDERS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385888"/>
            <a:ext cx="7056437" cy="516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 anchor="t"/>
          <a:lstStyle/>
          <a:p>
            <a:pPr eaLnBrk="1" hangingPunct="1"/>
            <a:r>
              <a:rPr lang="pl-PL" sz="3600" smtClean="0"/>
              <a:t>SPRING FEEDERS ELEMENTS:</a:t>
            </a:r>
          </a:p>
        </p:txBody>
      </p:sp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sz="2400" smtClean="0"/>
              <a:t>1 – mounting plate, 2 – shield, 3 – spring raking arms, 4 – base, 5– conveyor/feeder, 6 – motoreducer</a:t>
            </a:r>
          </a:p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66838"/>
            <a:ext cx="6265862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987"/>
          </a:xfrm>
        </p:spPr>
        <p:txBody>
          <a:bodyPr anchor="t"/>
          <a:lstStyle/>
          <a:p>
            <a:pPr eaLnBrk="1" hangingPunct="1"/>
            <a:r>
              <a:rPr lang="pl-PL" sz="3200" smtClean="0"/>
              <a:t>Chamber conveyor (ROTARY FEEDER)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5589588"/>
            <a:ext cx="8785225" cy="10795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/>
              <a:t>1 – </a:t>
            </a:r>
            <a:r>
              <a:rPr lang="pl-PL" sz="1800" dirty="0" err="1" smtClean="0"/>
              <a:t>lower</a:t>
            </a:r>
            <a:r>
              <a:rPr lang="pl-PL" sz="1800" dirty="0" smtClean="0"/>
              <a:t> </a:t>
            </a:r>
            <a:r>
              <a:rPr lang="pl-PL" sz="1800" dirty="0" err="1" smtClean="0"/>
              <a:t>feeder</a:t>
            </a:r>
            <a:r>
              <a:rPr lang="pl-PL" sz="1800" dirty="0" smtClean="0"/>
              <a:t> </a:t>
            </a:r>
            <a:r>
              <a:rPr lang="pl-PL" sz="1800" dirty="0" err="1" smtClean="0"/>
              <a:t>screw</a:t>
            </a:r>
            <a:r>
              <a:rPr lang="pl-PL" sz="1800" dirty="0" smtClean="0"/>
              <a:t>, </a:t>
            </a:r>
            <a:r>
              <a:rPr lang="pl-PL" sz="1800" dirty="0"/>
              <a:t>2 – </a:t>
            </a:r>
            <a:r>
              <a:rPr lang="pl-PL" sz="1800" dirty="0" err="1" smtClean="0"/>
              <a:t>lower</a:t>
            </a:r>
            <a:r>
              <a:rPr lang="pl-PL" sz="1800" dirty="0" smtClean="0"/>
              <a:t> </a:t>
            </a:r>
            <a:r>
              <a:rPr lang="pl-PL" sz="1800" dirty="0" err="1" smtClean="0"/>
              <a:t>feeder</a:t>
            </a:r>
            <a:r>
              <a:rPr lang="pl-PL" sz="1800" dirty="0" smtClean="0"/>
              <a:t> </a:t>
            </a:r>
            <a:r>
              <a:rPr lang="pl-PL" sz="1800" dirty="0" err="1" smtClean="0"/>
              <a:t>cover</a:t>
            </a:r>
            <a:r>
              <a:rPr lang="pl-PL" sz="1800" dirty="0" smtClean="0"/>
              <a:t>, </a:t>
            </a:r>
            <a:r>
              <a:rPr lang="pl-PL" sz="1800" dirty="0"/>
              <a:t>3 – </a:t>
            </a:r>
            <a:r>
              <a:rPr lang="pl-PL" sz="1800" dirty="0" err="1" smtClean="0"/>
              <a:t>driving</a:t>
            </a:r>
            <a:r>
              <a:rPr lang="pl-PL" sz="1800" dirty="0" smtClean="0"/>
              <a:t> </a:t>
            </a:r>
            <a:r>
              <a:rPr lang="pl-PL" sz="1800" dirty="0" err="1" smtClean="0"/>
              <a:t>motoreducer</a:t>
            </a:r>
            <a:r>
              <a:rPr lang="pl-PL" sz="1800" dirty="0" smtClean="0"/>
              <a:t>,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4 – </a:t>
            </a:r>
            <a:r>
              <a:rPr lang="pl-PL" sz="1800" dirty="0" err="1" smtClean="0"/>
              <a:t>chain</a:t>
            </a:r>
            <a:r>
              <a:rPr lang="pl-PL" sz="1800" dirty="0" smtClean="0"/>
              <a:t> </a:t>
            </a:r>
            <a:r>
              <a:rPr lang="pl-PL" sz="1800" dirty="0" err="1" smtClean="0"/>
              <a:t>gear</a:t>
            </a:r>
            <a:r>
              <a:rPr lang="pl-PL" sz="1800" dirty="0" smtClean="0"/>
              <a:t>, </a:t>
            </a:r>
            <a:r>
              <a:rPr lang="pl-PL" sz="1800" dirty="0"/>
              <a:t>5 – </a:t>
            </a:r>
            <a:r>
              <a:rPr lang="pl-PL" sz="1800" dirty="0" err="1" smtClean="0"/>
              <a:t>clutch</a:t>
            </a:r>
            <a:r>
              <a:rPr lang="pl-PL" sz="1800" dirty="0" smtClean="0"/>
              <a:t>, </a:t>
            </a:r>
            <a:r>
              <a:rPr lang="pl-PL" sz="1800" dirty="0"/>
              <a:t>6 – </a:t>
            </a:r>
            <a:r>
              <a:rPr lang="pl-PL" sz="1800" dirty="0" err="1" smtClean="0"/>
              <a:t>dosing</a:t>
            </a:r>
            <a:r>
              <a:rPr lang="pl-PL" sz="1800" dirty="0" smtClean="0"/>
              <a:t> </a:t>
            </a:r>
            <a:r>
              <a:rPr lang="pl-PL" sz="1800" dirty="0" err="1" smtClean="0"/>
              <a:t>feeder</a:t>
            </a:r>
            <a:r>
              <a:rPr lang="pl-PL" sz="1800" dirty="0" smtClean="0"/>
              <a:t> </a:t>
            </a:r>
            <a:r>
              <a:rPr lang="pl-PL" sz="1800" dirty="0" err="1" smtClean="0"/>
              <a:t>cover</a:t>
            </a:r>
            <a:r>
              <a:rPr lang="pl-PL" sz="1800" dirty="0" smtClean="0"/>
              <a:t>, </a:t>
            </a:r>
            <a:r>
              <a:rPr lang="pl-PL" sz="1800" dirty="0"/>
              <a:t>7 – </a:t>
            </a:r>
            <a:r>
              <a:rPr lang="pl-PL" sz="1800" dirty="0" err="1" smtClean="0"/>
              <a:t>dosing</a:t>
            </a:r>
            <a:r>
              <a:rPr lang="pl-PL" sz="1800" dirty="0" smtClean="0"/>
              <a:t> </a:t>
            </a:r>
            <a:r>
              <a:rPr lang="pl-PL" sz="1800" dirty="0" err="1" smtClean="0"/>
              <a:t>feeder</a:t>
            </a:r>
            <a:r>
              <a:rPr lang="pl-PL" sz="1800" dirty="0" smtClean="0"/>
              <a:t> rotor,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8 – </a:t>
            </a:r>
            <a:r>
              <a:rPr lang="pl-PL" sz="1800" dirty="0" err="1" smtClean="0"/>
              <a:t>mounting</a:t>
            </a:r>
            <a:r>
              <a:rPr lang="pl-PL" sz="1800" dirty="0" smtClean="0"/>
              <a:t> </a:t>
            </a:r>
            <a:r>
              <a:rPr lang="pl-PL" sz="1800" dirty="0" err="1" smtClean="0"/>
              <a:t>base</a:t>
            </a:r>
            <a:r>
              <a:rPr lang="pl-PL" sz="1800" dirty="0" smtClean="0"/>
              <a:t> – </a:t>
            </a:r>
            <a:r>
              <a:rPr lang="pl-PL" sz="1800" dirty="0" err="1" smtClean="0"/>
              <a:t>Belimo</a:t>
            </a:r>
            <a:r>
              <a:rPr lang="pl-PL" sz="1800" dirty="0" smtClean="0"/>
              <a:t> system (</a:t>
            </a:r>
            <a:r>
              <a:rPr lang="pl-PL" sz="1800" dirty="0" err="1" smtClean="0"/>
              <a:t>moving</a:t>
            </a:r>
            <a:r>
              <a:rPr lang="pl-PL" sz="1800" dirty="0" smtClean="0"/>
              <a:t> </a:t>
            </a:r>
            <a:r>
              <a:rPr lang="pl-PL" sz="1800" dirty="0" err="1" smtClean="0"/>
              <a:t>grates</a:t>
            </a:r>
            <a:r>
              <a:rPr lang="pl-PL" sz="1800" dirty="0" smtClean="0"/>
              <a:t>), </a:t>
            </a:r>
            <a:r>
              <a:rPr lang="pl-PL" sz="1800" dirty="0"/>
              <a:t>9 – </a:t>
            </a:r>
            <a:r>
              <a:rPr lang="pl-PL" sz="1800" dirty="0" err="1" smtClean="0"/>
              <a:t>feeder</a:t>
            </a:r>
            <a:r>
              <a:rPr lang="pl-PL" sz="1800" dirty="0" smtClean="0"/>
              <a:t> </a:t>
            </a:r>
            <a:r>
              <a:rPr lang="pl-PL" sz="1800" dirty="0" err="1" smtClean="0"/>
              <a:t>temperature</a:t>
            </a:r>
            <a:r>
              <a:rPr lang="pl-PL" sz="1800" dirty="0" smtClean="0"/>
              <a:t> sensor </a:t>
            </a:r>
            <a:r>
              <a:rPr lang="pl-PL" sz="1800" dirty="0" err="1" smtClean="0"/>
              <a:t>duct</a:t>
            </a:r>
            <a:endParaRPr lang="pl-PL" sz="1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800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1341438"/>
            <a:ext cx="6162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625</Words>
  <Application>Microsoft Office PowerPoint</Application>
  <PresentationFormat>On-screen Show (4:3)</PresentationFormat>
  <Paragraphs>170</Paragraphs>
  <Slides>33</Slides>
  <Notes>0</Notes>
  <HiddenSlides>2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Motyw pakietu Office</vt:lpstr>
      <vt:lpstr>Slajd 1</vt:lpstr>
      <vt:lpstr>Slajd 2</vt:lpstr>
      <vt:lpstr>Slajd 3</vt:lpstr>
      <vt:lpstr>BIOMASS BURNING DEVICES</vt:lpstr>
      <vt:lpstr>BURNERS’ POWERS</vt:lpstr>
      <vt:lpstr>FUEL CONTAINERS</vt:lpstr>
      <vt:lpstr>ALTERNATIVE TO CONTAINERS:           SPRING FEEDERS</vt:lpstr>
      <vt:lpstr>SPRING FEEDERS ELEMENTS:</vt:lpstr>
      <vt:lpstr>Chamber conveyor (ROTARY FEEDER)</vt:lpstr>
      <vt:lpstr>CAST IRON BURNER</vt:lpstr>
      <vt:lpstr>Motoreducers</vt:lpstr>
      <vt:lpstr>TYPES OF FUEL</vt:lpstr>
      <vt:lpstr>QUALITY OF BIOMASS. NORMS, PROPERTIES, REQUIREMENTS</vt:lpstr>
      <vt:lpstr>WOOD CHIPSACCORDING TO NORM Р 45 </vt:lpstr>
      <vt:lpstr>WOOD CHIPS ACCORDING TO NORM Р 45</vt:lpstr>
      <vt:lpstr>Wood briquette</vt:lpstr>
      <vt:lpstr>PELLET</vt:lpstr>
      <vt:lpstr>Heating price comparison</vt:lpstr>
      <vt:lpstr>SMOK schematics</vt:lpstr>
      <vt:lpstr>SMOK Schematics</vt:lpstr>
      <vt:lpstr>SMOK schematics, configuration</vt:lpstr>
      <vt:lpstr>APSBGZ120R NS1243</vt:lpstr>
      <vt:lpstr> APSBGZ120R NS1244 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SLOVENIA</vt:lpstr>
      <vt:lpstr>POLAND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АВТОМАТИЧЕСКИЕ СОСТАВЫ ДЛЯ СЖИГАНИЯ БИОМАССЫ „SMOK”</dc:title>
  <dc:creator>Moder</dc:creator>
  <cp:lastModifiedBy>fc</cp:lastModifiedBy>
  <cp:revision>97</cp:revision>
  <cp:lastPrinted>2014-02-14T10:52:14Z</cp:lastPrinted>
  <dcterms:created xsi:type="dcterms:W3CDTF">2014-01-30T09:03:33Z</dcterms:created>
  <dcterms:modified xsi:type="dcterms:W3CDTF">2014-03-28T11:24:03Z</dcterms:modified>
</cp:coreProperties>
</file>